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B8588F-BBD5-4F1A-8640-97F087B54BEF}" v="7" dt="2024-09-16T14:33:46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E7BB7-7473-8760-13A0-13EE3AF6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0F1163-D997-FC97-9713-0C6019AEF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95F1E-4BE1-004A-6286-DE8CB0F8E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9CA9C-A595-0F90-8465-DEE4B75D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9C11D-C0D3-62C4-470A-3D998F215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44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8BBBA-9005-D08A-EA9F-AD9095EF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C3E009-F04E-68A7-11E8-4256EEE5B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9A54C-AB02-2AA2-7533-C193E874D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557F0-3A15-F4F7-3C5D-9320F145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15832-E33F-1B66-03EA-95E6D6DD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5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83C0CB-2B53-BED9-BA83-599890598B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9E5C8C-917C-AC46-9F9F-4BF9BB0B1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DB40-FB7B-0FDB-83EC-5E9CC1D23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5BCD3-CDA2-18F1-B3F2-C9D13421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DC8A2-1952-307B-F164-4377FAD3A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15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6511B-1C86-304B-FC48-6878C660F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7BACB-0AEA-7424-3235-C6D80C6FF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A00D0-415B-BEB2-8ABA-6BFCEC0AA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B9F4C-81BB-8137-3CC1-037C32A4D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2EF7A-B881-2790-7B55-C97EC9CE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99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2E90C-4B61-0620-971C-7494AF557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0998F-D1A0-C721-7CF7-C83DBF61F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C8718-ACB4-00A2-3293-1D7561D28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910D9-0E9F-E0D1-6255-79F053BB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5C2EA-D647-3039-4CE0-96424A9E4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71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CD51D-10D4-F757-062B-F3F35450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D92F0-A3C1-E8E7-171F-5C9BC9514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3AE29-60AA-357A-56E8-10604302D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67865-651D-B211-746B-32B63D1D3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4FF7D-1266-36EA-62DC-F2C472BC7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FD74-098D-E994-C191-0F9F68405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4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521B1-B07A-4A34-A834-B6480CBEC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2F894-8FAB-24D2-890F-C38E23682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ED9A6-0C93-BD87-CB5F-0B804F146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859A7D-B1E9-5136-58AD-1B1F784E8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28AC96-D9CC-5567-7CFB-45C2C0542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C207D3-EA41-A8C9-9CDE-8B3BA15E1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F4BF8-15E7-50E2-8793-FA4055F3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DDFC6-9CE8-9994-D637-EDDD36EC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71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C3DE4-F6CD-F373-241F-20FD3D6B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D9CDBD-5182-4E41-4776-678FDF696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31C0A-09A4-AEBB-97C8-6BDED400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0E7B7-A054-5FB7-1196-A99BBA2E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30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0AED37-61C3-8F5C-7FA7-9E20582A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4FCC89-F0B0-7D76-DACD-4BB70D4C7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6041C-2C89-29AF-9EA6-A745EDDA4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9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02B36-4BBB-2F37-4A8F-A6A0283E1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3DB3C-CE61-3CCD-BB89-9F47DD890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47F430-49D2-E344-04BE-633C9B7D4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C8C02-4437-74F7-09E4-F798B3A2F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4E93A-0B40-B42A-C20F-AA79FA02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13793-0BE1-1D64-5B1D-4B14B4E8E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34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B1046-E30C-4826-6EE9-183F0AC42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BD6771-1649-F8E8-D747-2627F327E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46919-C61F-6AE5-26EF-E6E173B3E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78B4C-010D-CDB4-08FC-CE178C86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98665-6B7D-FB16-BB5C-998706C21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0C00D-207C-9498-7A74-4DEB8684F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98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04AE6-3803-715D-B883-3C46A8FC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587AB-9717-10BB-A831-2B29276BF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087F5-BB61-2F35-4CEB-72FB55AF6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25D8B-1C22-4098-8A17-4F6B55539A4A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DE86-B967-924D-861A-08821F907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0296E-D128-D24E-44EA-BF68E6B9B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AB29B-E375-4DBE-8018-F8808C179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71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C82F44-8F63-3066-9AEB-850A8B8D8F42}"/>
              </a:ext>
            </a:extLst>
          </p:cNvPr>
          <p:cNvSpPr txBox="1"/>
          <p:nvPr/>
        </p:nvSpPr>
        <p:spPr>
          <a:xfrm>
            <a:off x="5352615" y="0"/>
            <a:ext cx="97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Monday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8D128D-BB0E-ABCF-D1D2-62AD78C168A8}"/>
              </a:ext>
            </a:extLst>
          </p:cNvPr>
          <p:cNvSpPr txBox="1"/>
          <p:nvPr/>
        </p:nvSpPr>
        <p:spPr>
          <a:xfrm>
            <a:off x="719328" y="1213009"/>
            <a:ext cx="112646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2</a:t>
            </a:r>
            <a:r>
              <a:rPr lang="en-GB" u="sng" baseline="30000" dirty="0"/>
              <a:t>nd</a:t>
            </a:r>
            <a:r>
              <a:rPr lang="en-GB" u="sng" dirty="0"/>
              <a:t> lunch</a:t>
            </a:r>
          </a:p>
          <a:p>
            <a:r>
              <a:rPr lang="en-GB" dirty="0"/>
              <a:t>Library A		Library club				Years 7,10,11,13			CWH</a:t>
            </a:r>
          </a:p>
          <a:p>
            <a:r>
              <a:rPr lang="en-GB" dirty="0"/>
              <a:t>R12		Art club					Year 7				DBS</a:t>
            </a:r>
          </a:p>
          <a:p>
            <a:r>
              <a:rPr lang="en-GB" dirty="0"/>
              <a:t>R12		GCSE and A level Art			Year 10,11,13			DBS</a:t>
            </a:r>
          </a:p>
          <a:p>
            <a:r>
              <a:rPr lang="en-GB" dirty="0"/>
              <a:t>W31		Quick Snack club				Year 7				HST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D0688E-A27B-7D6B-13A3-692B8466E275}"/>
              </a:ext>
            </a:extLst>
          </p:cNvPr>
          <p:cNvSpPr txBox="1"/>
          <p:nvPr/>
        </p:nvSpPr>
        <p:spPr>
          <a:xfrm>
            <a:off x="698200" y="2690337"/>
            <a:ext cx="1130931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After school</a:t>
            </a:r>
          </a:p>
          <a:p>
            <a:r>
              <a:rPr lang="en-GB" dirty="0"/>
              <a:t>C32		Spanish speaking clinic			Year 11				AWA/EDA</a:t>
            </a:r>
          </a:p>
          <a:p>
            <a:r>
              <a:rPr lang="en-GB" dirty="0"/>
              <a:t>R12		GCSE and A level Art coursework		Years 11, 12, 13			DBS</a:t>
            </a:r>
          </a:p>
          <a:p>
            <a:r>
              <a:rPr lang="en-GB" dirty="0"/>
              <a:t>C26		Handwriting club				Years 7, 8, 9, 10, 11 		LOL</a:t>
            </a:r>
          </a:p>
          <a:p>
            <a:r>
              <a:rPr lang="en-GB" dirty="0"/>
              <a:t>W23		KS3 Science club				Years 7, 8, 9			SLE</a:t>
            </a:r>
          </a:p>
          <a:p>
            <a:r>
              <a:rPr lang="en-GB" dirty="0"/>
              <a:t>J27		Warhammer club				Years 7, 8, 9, 10, 11, 12, 13		DHA</a:t>
            </a:r>
          </a:p>
          <a:p>
            <a:r>
              <a:rPr lang="en-GB" dirty="0"/>
              <a:t>J17		GCSE History drop in 			Years 10, 11			JCA</a:t>
            </a:r>
          </a:p>
          <a:p>
            <a:r>
              <a:rPr lang="en-GB" dirty="0"/>
              <a:t>R13		</a:t>
            </a:r>
            <a:r>
              <a:rPr lang="en-GB" b="0" i="0" dirty="0">
                <a:solidFill>
                  <a:srgbClr val="242424"/>
                </a:solidFill>
                <a:effectLst/>
              </a:rPr>
              <a:t>RP Skills and Content drop  	in		Years 12, 13			JSI</a:t>
            </a:r>
          </a:p>
          <a:p>
            <a:r>
              <a:rPr lang="en-GB" dirty="0">
                <a:solidFill>
                  <a:srgbClr val="242424"/>
                </a:solidFill>
              </a:rPr>
              <a:t>RH1		KS3 “Time to Shine”			Years 7, 8, 9			SPA</a:t>
            </a:r>
          </a:p>
          <a:p>
            <a:r>
              <a:rPr lang="en-GB" dirty="0">
                <a:solidFill>
                  <a:srgbClr val="242424"/>
                </a:solidFill>
              </a:rPr>
              <a:t>W03		First Lego League (sign up required)						SPO</a:t>
            </a:r>
          </a:p>
          <a:p>
            <a:r>
              <a:rPr lang="en-GB" dirty="0">
                <a:solidFill>
                  <a:srgbClr val="242424"/>
                </a:solidFill>
              </a:rPr>
              <a:t>R03		Orchestra				</a:t>
            </a:r>
            <a:r>
              <a:rPr lang="en-GB" dirty="0"/>
              <a:t>Years 7, 8, 9, 10, 11, 12, 13		PRO</a:t>
            </a:r>
          </a:p>
          <a:p>
            <a:r>
              <a:rPr lang="en-GB" dirty="0" err="1"/>
              <a:t>Sportshall</a:t>
            </a:r>
            <a:r>
              <a:rPr lang="en-GB" dirty="0"/>
              <a:t>/	Netball					Year 9				IPL/ASC</a:t>
            </a:r>
          </a:p>
          <a:p>
            <a:r>
              <a:rPr lang="en-GB" dirty="0"/>
              <a:t>Playground</a:t>
            </a:r>
          </a:p>
          <a:p>
            <a:r>
              <a:rPr lang="en-GB" dirty="0"/>
              <a:t>Field		Rugby					Years 8,9				JIO/MCA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B722EB-84C2-7659-B870-437BCF622CA4}"/>
              </a:ext>
            </a:extLst>
          </p:cNvPr>
          <p:cNvSpPr txBox="1"/>
          <p:nvPr/>
        </p:nvSpPr>
        <p:spPr>
          <a:xfrm>
            <a:off x="698200" y="566678"/>
            <a:ext cx="10871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1</a:t>
            </a:r>
            <a:r>
              <a:rPr lang="en-GB" u="sng" baseline="30000" dirty="0"/>
              <a:t>st</a:t>
            </a:r>
            <a:r>
              <a:rPr lang="en-GB" u="sng" dirty="0"/>
              <a:t> lunch</a:t>
            </a:r>
          </a:p>
          <a:p>
            <a:r>
              <a:rPr lang="en-GB" dirty="0"/>
              <a:t>W11		Board games club				Years 8, 9, 12			SWA</a:t>
            </a:r>
          </a:p>
        </p:txBody>
      </p:sp>
    </p:spTree>
    <p:extLst>
      <p:ext uri="{BB962C8B-B14F-4D97-AF65-F5344CB8AC3E}">
        <p14:creationId xmlns:p14="http://schemas.microsoft.com/office/powerpoint/2010/main" val="218766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C82F44-8F63-3066-9AEB-850A8B8D8F42}"/>
              </a:ext>
            </a:extLst>
          </p:cNvPr>
          <p:cNvSpPr txBox="1"/>
          <p:nvPr/>
        </p:nvSpPr>
        <p:spPr>
          <a:xfrm>
            <a:off x="5254594" y="0"/>
            <a:ext cx="914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Tuesday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8D128D-BB0E-ABCF-D1D2-62AD78C168A8}"/>
              </a:ext>
            </a:extLst>
          </p:cNvPr>
          <p:cNvSpPr txBox="1"/>
          <p:nvPr/>
        </p:nvSpPr>
        <p:spPr>
          <a:xfrm>
            <a:off x="747848" y="1501307"/>
            <a:ext cx="1008917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/>
              <a:t>2</a:t>
            </a:r>
            <a:r>
              <a:rPr lang="en-GB" sz="1600" u="sng" baseline="30000" dirty="0"/>
              <a:t>nd</a:t>
            </a:r>
            <a:r>
              <a:rPr lang="en-GB" sz="1600" u="sng" dirty="0"/>
              <a:t> lunch</a:t>
            </a:r>
          </a:p>
          <a:p>
            <a:r>
              <a:rPr lang="en-GB" sz="1600" dirty="0"/>
              <a:t>Library A		Library Club				Years 7, 10, 11, 13		CWH</a:t>
            </a:r>
          </a:p>
          <a:p>
            <a:r>
              <a:rPr lang="en-GB" sz="1600" dirty="0"/>
              <a:t>R11		</a:t>
            </a:r>
            <a:r>
              <a:rPr lang="en-GB" sz="1600" b="0" i="0" dirty="0">
                <a:solidFill>
                  <a:srgbClr val="242424"/>
                </a:solidFill>
                <a:effectLst/>
              </a:rPr>
              <a:t>Textiles 'Gain a Grade' </a:t>
            </a:r>
            <a:r>
              <a:rPr lang="en-GB" sz="1600" b="0" i="0" dirty="0" err="1">
                <a:solidFill>
                  <a:srgbClr val="242424"/>
                </a:solidFill>
                <a:effectLst/>
              </a:rPr>
              <a:t>HAStime</a:t>
            </a:r>
            <a:r>
              <a:rPr lang="en-GB" sz="1600" dirty="0">
                <a:solidFill>
                  <a:srgbClr val="242424"/>
                </a:solidFill>
                <a:latin typeface="Aptos Narrow" panose="020B0004020202020204" pitchFamily="34" charset="0"/>
              </a:rPr>
              <a:t>			Years 10, 11, 13		RCH</a:t>
            </a:r>
          </a:p>
          <a:p>
            <a:r>
              <a:rPr lang="en-GB" sz="1600" b="0" i="0" dirty="0">
                <a:solidFill>
                  <a:srgbClr val="242424"/>
                </a:solidFill>
                <a:effectLst/>
              </a:rPr>
              <a:t>J16		Debate Club				Years 12, 13		KWA</a:t>
            </a:r>
          </a:p>
          <a:p>
            <a:r>
              <a:rPr lang="en-GB" sz="1600" dirty="0">
                <a:solidFill>
                  <a:srgbClr val="242424"/>
                </a:solidFill>
              </a:rPr>
              <a:t>Library B		Chess Club				Years 7, 10, 11, 13		LLO</a:t>
            </a:r>
          </a:p>
          <a:p>
            <a:r>
              <a:rPr lang="en-GB" sz="1600" dirty="0"/>
              <a:t>R02		Junior boys vocal group (13.00 to 13.25)		Year 7			PRO</a:t>
            </a:r>
          </a:p>
          <a:p>
            <a:r>
              <a:rPr lang="en-GB" sz="1600" dirty="0" err="1"/>
              <a:t>Sportshall</a:t>
            </a:r>
            <a:r>
              <a:rPr lang="en-GB" sz="1600" dirty="0"/>
              <a:t>		GCSE Practical intervention			Years 10, 11		PE staff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D0688E-A27B-7D6B-13A3-692B8466E275}"/>
              </a:ext>
            </a:extLst>
          </p:cNvPr>
          <p:cNvSpPr txBox="1"/>
          <p:nvPr/>
        </p:nvSpPr>
        <p:spPr>
          <a:xfrm>
            <a:off x="747848" y="3523196"/>
            <a:ext cx="1046350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/>
              <a:t>After school</a:t>
            </a:r>
          </a:p>
          <a:p>
            <a:r>
              <a:rPr lang="en-GB" sz="1600" dirty="0"/>
              <a:t>J23		A level Maths drop in				Years 12, 13		AMU</a:t>
            </a:r>
          </a:p>
          <a:p>
            <a:r>
              <a:rPr lang="en-GB" sz="1600" dirty="0"/>
              <a:t>TBC		</a:t>
            </a:r>
            <a:r>
              <a:rPr lang="en-GB" sz="1200" dirty="0"/>
              <a:t>National Schools Equestrian Association (NSEA) Club </a:t>
            </a:r>
            <a:r>
              <a:rPr lang="en-GB" sz="1600" dirty="0"/>
              <a:t>		Years 7, 8, 9, 10, 11, 12, 13	STR</a:t>
            </a:r>
          </a:p>
          <a:p>
            <a:r>
              <a:rPr lang="en-GB" sz="1600"/>
              <a:t>J11</a:t>
            </a:r>
            <a:r>
              <a:rPr lang="en-GB" sz="1600" dirty="0"/>
              <a:t>		Cubing Club				Years 7, 8, 9, 10, 11, 12, 13	KST</a:t>
            </a:r>
          </a:p>
          <a:p>
            <a:r>
              <a:rPr lang="en-GB" sz="1600" dirty="0"/>
              <a:t>W03		Maths intervention (invite only)			Years 10, 11		Maths team</a:t>
            </a:r>
          </a:p>
          <a:p>
            <a:r>
              <a:rPr lang="en-GB" sz="1600" dirty="0"/>
              <a:t>W01		D&amp;T Clinic					Years 11, 12, 13		AML</a:t>
            </a:r>
          </a:p>
          <a:p>
            <a:r>
              <a:rPr lang="en-GB" sz="1600" dirty="0"/>
              <a:t>RH2		KS4 and KS5 Practical Showcase Rehearsal	Years 10, 11, 12, 13		LBR</a:t>
            </a:r>
          </a:p>
          <a:p>
            <a:r>
              <a:rPr lang="en-GB" sz="1600" dirty="0"/>
              <a:t>R02		Choir					Years 7, 8, 9		AME</a:t>
            </a:r>
          </a:p>
          <a:p>
            <a:r>
              <a:rPr lang="en-GB" sz="1600" dirty="0"/>
              <a:t>R01		Upper voices				Years 10, 11,12, 13		PRO</a:t>
            </a:r>
          </a:p>
          <a:p>
            <a:r>
              <a:rPr lang="en-GB" sz="1600" dirty="0"/>
              <a:t>Field		Rugby					Year 7			ALA</a:t>
            </a:r>
          </a:p>
          <a:p>
            <a:r>
              <a:rPr lang="en-GB" sz="1600" dirty="0" err="1"/>
              <a:t>Sportshall</a:t>
            </a:r>
            <a:r>
              <a:rPr lang="en-GB" sz="1600" dirty="0"/>
              <a:t>/	Netball					Year 8			IPL</a:t>
            </a:r>
          </a:p>
          <a:p>
            <a:r>
              <a:rPr lang="en-GB" sz="1600" dirty="0"/>
              <a:t>Playground	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CD5FD5-53E0-297D-EE30-B8C5DA5C8BC9}"/>
              </a:ext>
            </a:extLst>
          </p:cNvPr>
          <p:cNvSpPr txBox="1"/>
          <p:nvPr/>
        </p:nvSpPr>
        <p:spPr>
          <a:xfrm>
            <a:off x="747848" y="300978"/>
            <a:ext cx="97930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/>
              <a:t>1</a:t>
            </a:r>
            <a:r>
              <a:rPr lang="en-GB" sz="1600" u="sng" baseline="30000" dirty="0"/>
              <a:t>st</a:t>
            </a:r>
            <a:r>
              <a:rPr lang="en-GB" sz="1600" u="sng" dirty="0"/>
              <a:t> lunch</a:t>
            </a:r>
          </a:p>
          <a:p>
            <a:r>
              <a:rPr lang="en-GB" sz="1600" dirty="0"/>
              <a:t>C26		Chess club				Years 8, 9			LLO</a:t>
            </a:r>
          </a:p>
          <a:p>
            <a:r>
              <a:rPr lang="en-GB" sz="1600" dirty="0"/>
              <a:t>W34		</a:t>
            </a:r>
            <a:r>
              <a:rPr lang="en-GB" sz="1600" b="0" i="0" dirty="0">
                <a:solidFill>
                  <a:srgbClr val="242424"/>
                </a:solidFill>
                <a:effectLst/>
                <a:latin typeface="Aptos Narrow" panose="020B0004020202020204" pitchFamily="34" charset="0"/>
              </a:rPr>
              <a:t>Food Science and Nutrition skills workshop		</a:t>
            </a:r>
            <a:r>
              <a:rPr lang="en-GB" sz="1600" dirty="0"/>
              <a:t>Year 12			KEN</a:t>
            </a:r>
          </a:p>
          <a:p>
            <a:r>
              <a:rPr lang="en-GB" sz="1600" dirty="0"/>
              <a:t>RH2		Creative space				Years 9, 10		LBR</a:t>
            </a:r>
          </a:p>
        </p:txBody>
      </p:sp>
    </p:spTree>
    <p:extLst>
      <p:ext uri="{BB962C8B-B14F-4D97-AF65-F5344CB8AC3E}">
        <p14:creationId xmlns:p14="http://schemas.microsoft.com/office/powerpoint/2010/main" val="117687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C82F44-8F63-3066-9AEB-850A8B8D8F42}"/>
              </a:ext>
            </a:extLst>
          </p:cNvPr>
          <p:cNvSpPr txBox="1"/>
          <p:nvPr/>
        </p:nvSpPr>
        <p:spPr>
          <a:xfrm>
            <a:off x="5020056" y="23373"/>
            <a:ext cx="1353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Wednesday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8D128D-BB0E-ABCF-D1D2-62AD78C168A8}"/>
              </a:ext>
            </a:extLst>
          </p:cNvPr>
          <p:cNvSpPr txBox="1"/>
          <p:nvPr/>
        </p:nvSpPr>
        <p:spPr>
          <a:xfrm>
            <a:off x="747848" y="3161669"/>
            <a:ext cx="107789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2</a:t>
            </a:r>
            <a:r>
              <a:rPr lang="en-GB" u="sng" baseline="30000" dirty="0"/>
              <a:t>nd</a:t>
            </a:r>
            <a:r>
              <a:rPr lang="en-GB" u="sng" dirty="0"/>
              <a:t> lunch</a:t>
            </a:r>
          </a:p>
          <a:p>
            <a:r>
              <a:rPr lang="en-GB" dirty="0"/>
              <a:t>R12		</a:t>
            </a:r>
            <a:r>
              <a:rPr lang="en-GB" b="0" i="0" dirty="0">
                <a:solidFill>
                  <a:srgbClr val="242424"/>
                </a:solidFill>
                <a:effectLst/>
                <a:latin typeface="Aptos Narrow" panose="020B0004020202020204" pitchFamily="34" charset="0"/>
              </a:rPr>
              <a:t>GCSE &amp; A Level Art Club</a:t>
            </a:r>
            <a:r>
              <a:rPr lang="en-GB" dirty="0"/>
              <a:t>			Year 10, 11, 12, 13			DBR</a:t>
            </a:r>
          </a:p>
          <a:p>
            <a:r>
              <a:rPr lang="en-GB" dirty="0"/>
              <a:t>Library B		Year 7 social club drop in 			Year 7				SBO</a:t>
            </a:r>
          </a:p>
          <a:p>
            <a:r>
              <a:rPr lang="en-GB" dirty="0" err="1"/>
              <a:t>Sportshall</a:t>
            </a:r>
            <a:r>
              <a:rPr lang="en-GB" dirty="0"/>
              <a:t>	Squad Netball				Year 7				ASC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D0688E-A27B-7D6B-13A3-692B8466E275}"/>
              </a:ext>
            </a:extLst>
          </p:cNvPr>
          <p:cNvSpPr txBox="1"/>
          <p:nvPr/>
        </p:nvSpPr>
        <p:spPr>
          <a:xfrm>
            <a:off x="747848" y="4371142"/>
            <a:ext cx="1129270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After school</a:t>
            </a:r>
          </a:p>
          <a:p>
            <a:r>
              <a:rPr lang="en-GB" dirty="0"/>
              <a:t>R12		GCSE &amp; A Level Art Coursework Focus Time	Years 11, 12, 13			DBR</a:t>
            </a:r>
          </a:p>
          <a:p>
            <a:r>
              <a:rPr lang="en-GB" dirty="0"/>
              <a:t>R11		Textiles coursework club			Years 10, 11, 12, 13		RCH</a:t>
            </a:r>
          </a:p>
          <a:p>
            <a:r>
              <a:rPr lang="en-GB" dirty="0"/>
              <a:t>RH2		Year 11 “Page to Stage”			Year 11				LBR</a:t>
            </a:r>
          </a:p>
          <a:p>
            <a:r>
              <a:rPr lang="en-GB" dirty="0"/>
              <a:t>W03		KS3 OUCC code club (invitation only)		Years 7, 8, 9			SPO</a:t>
            </a:r>
          </a:p>
          <a:p>
            <a:r>
              <a:rPr lang="en-GB" dirty="0"/>
              <a:t>R02		Stage Band (grade 3 and above)		Years 7, 8, 9, 10, 11, 12, 13		PRO/AME</a:t>
            </a:r>
          </a:p>
          <a:p>
            <a:r>
              <a:rPr lang="en-GB" dirty="0" err="1"/>
              <a:t>Sportshall</a:t>
            </a:r>
            <a:r>
              <a:rPr lang="en-GB" dirty="0"/>
              <a:t>	Netball					Years 10, 11			KNO/EJO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CD5FD5-53E0-297D-EE30-B8C5DA5C8BC9}"/>
              </a:ext>
            </a:extLst>
          </p:cNvPr>
          <p:cNvSpPr txBox="1"/>
          <p:nvPr/>
        </p:nvSpPr>
        <p:spPr>
          <a:xfrm>
            <a:off x="747848" y="1883236"/>
            <a:ext cx="108719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1</a:t>
            </a:r>
            <a:r>
              <a:rPr lang="en-GB" u="sng" baseline="30000" dirty="0"/>
              <a:t>st</a:t>
            </a:r>
            <a:r>
              <a:rPr lang="en-GB" u="sng" dirty="0"/>
              <a:t> lunch</a:t>
            </a:r>
          </a:p>
          <a:p>
            <a:r>
              <a:rPr lang="en-GB" dirty="0"/>
              <a:t>Library A		Library club				Years 8, 9, 12			CWH</a:t>
            </a:r>
          </a:p>
          <a:p>
            <a:r>
              <a:rPr lang="en-GB" dirty="0"/>
              <a:t>C33		Duolingo club				Years 8, 9			CBO</a:t>
            </a:r>
          </a:p>
          <a:p>
            <a:r>
              <a:rPr lang="en-GB" dirty="0"/>
              <a:t>R11		</a:t>
            </a:r>
            <a:r>
              <a:rPr lang="en-GB" b="0" i="0" dirty="0">
                <a:solidFill>
                  <a:srgbClr val="242424"/>
                </a:solidFill>
                <a:effectLst/>
              </a:rPr>
              <a:t>Textiles 'Gain a Grade' </a:t>
            </a:r>
            <a:r>
              <a:rPr lang="en-GB" b="0" i="0" dirty="0" err="1">
                <a:solidFill>
                  <a:srgbClr val="242424"/>
                </a:solidFill>
                <a:effectLst/>
              </a:rPr>
              <a:t>HAStime</a:t>
            </a:r>
            <a:r>
              <a:rPr lang="en-GB" b="0" i="0" dirty="0">
                <a:solidFill>
                  <a:srgbClr val="242424"/>
                </a:solidFill>
                <a:effectLst/>
              </a:rPr>
              <a:t>		Year 12				RCH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DA9339-6996-C846-EB07-C7A3205A3B6A}"/>
              </a:ext>
            </a:extLst>
          </p:cNvPr>
          <p:cNvSpPr txBox="1"/>
          <p:nvPr/>
        </p:nvSpPr>
        <p:spPr>
          <a:xfrm>
            <a:off x="747848" y="389436"/>
            <a:ext cx="11292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Before school</a:t>
            </a:r>
          </a:p>
          <a:p>
            <a:r>
              <a:rPr lang="en-GB" dirty="0"/>
              <a:t>R01/R02		Theory Workshop				Years 7, 8, 9, 10, 11, 12, 13		PRO/AME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83E459-D9EC-2650-FA85-F825A736449F}"/>
              </a:ext>
            </a:extLst>
          </p:cNvPr>
          <p:cNvSpPr txBox="1"/>
          <p:nvPr/>
        </p:nvSpPr>
        <p:spPr>
          <a:xfrm>
            <a:off x="747848" y="1079184"/>
            <a:ext cx="10779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1</a:t>
            </a:r>
            <a:r>
              <a:rPr lang="en-GB" u="sng" baseline="30000" dirty="0"/>
              <a:t>st</a:t>
            </a:r>
            <a:r>
              <a:rPr lang="en-GB" u="sng" dirty="0"/>
              <a:t> break</a:t>
            </a:r>
          </a:p>
          <a:p>
            <a:r>
              <a:rPr lang="en-GB" dirty="0"/>
              <a:t>R01		Brass ensemble				Year 8				PRO</a:t>
            </a:r>
          </a:p>
        </p:txBody>
      </p:sp>
    </p:spTree>
    <p:extLst>
      <p:ext uri="{BB962C8B-B14F-4D97-AF65-F5344CB8AC3E}">
        <p14:creationId xmlns:p14="http://schemas.microsoft.com/office/powerpoint/2010/main" val="13984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C82F44-8F63-3066-9AEB-850A8B8D8F42}"/>
              </a:ext>
            </a:extLst>
          </p:cNvPr>
          <p:cNvSpPr txBox="1"/>
          <p:nvPr/>
        </p:nvSpPr>
        <p:spPr>
          <a:xfrm>
            <a:off x="5020056" y="23373"/>
            <a:ext cx="109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Thursday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8D128D-BB0E-ABCF-D1D2-62AD78C168A8}"/>
              </a:ext>
            </a:extLst>
          </p:cNvPr>
          <p:cNvSpPr txBox="1"/>
          <p:nvPr/>
        </p:nvSpPr>
        <p:spPr>
          <a:xfrm>
            <a:off x="678355" y="3179957"/>
            <a:ext cx="106458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2</a:t>
            </a:r>
            <a:r>
              <a:rPr lang="en-GB" u="sng" baseline="30000" dirty="0"/>
              <a:t>nd</a:t>
            </a:r>
            <a:r>
              <a:rPr lang="en-GB" u="sng" dirty="0"/>
              <a:t> lunch</a:t>
            </a:r>
          </a:p>
          <a:p>
            <a:r>
              <a:rPr lang="en-GB" dirty="0"/>
              <a:t>C20		Wool craft club			</a:t>
            </a:r>
            <a:r>
              <a:rPr lang="en-GB"/>
              <a:t>	Year </a:t>
            </a:r>
            <a:r>
              <a:rPr lang="en-GB" dirty="0"/>
              <a:t>7				LSI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D0688E-A27B-7D6B-13A3-692B8466E275}"/>
              </a:ext>
            </a:extLst>
          </p:cNvPr>
          <p:cNvSpPr txBox="1"/>
          <p:nvPr/>
        </p:nvSpPr>
        <p:spPr>
          <a:xfrm>
            <a:off x="678354" y="4547151"/>
            <a:ext cx="1081738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After school</a:t>
            </a:r>
          </a:p>
          <a:p>
            <a:r>
              <a:rPr lang="en-GB" dirty="0"/>
              <a:t>J23		Level 3 Algebra (invited students)		Year 11				AMU</a:t>
            </a:r>
          </a:p>
          <a:p>
            <a:r>
              <a:rPr lang="en-GB" dirty="0"/>
              <a:t>W03		OUCC / PTCC (sign up required)						SPO</a:t>
            </a:r>
          </a:p>
          <a:p>
            <a:r>
              <a:rPr lang="en-GB" dirty="0"/>
              <a:t>Chapel		Next Steps / UCAS				Years 12, 13			KKN</a:t>
            </a:r>
          </a:p>
          <a:p>
            <a:r>
              <a:rPr lang="en-GB" dirty="0" err="1"/>
              <a:t>Sportshall</a:t>
            </a:r>
            <a:r>
              <a:rPr lang="en-GB" dirty="0"/>
              <a:t>/	Netball					Year 7				ASC</a:t>
            </a:r>
          </a:p>
          <a:p>
            <a:r>
              <a:rPr lang="en-GB" dirty="0"/>
              <a:t>Playground</a:t>
            </a:r>
          </a:p>
          <a:p>
            <a:r>
              <a:rPr lang="en-GB" dirty="0"/>
              <a:t>Field		Rugby					Years 10, 11			JIO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CD5FD5-53E0-297D-EE30-B8C5DA5C8BC9}"/>
              </a:ext>
            </a:extLst>
          </p:cNvPr>
          <p:cNvSpPr txBox="1"/>
          <p:nvPr/>
        </p:nvSpPr>
        <p:spPr>
          <a:xfrm>
            <a:off x="678354" y="1535764"/>
            <a:ext cx="10871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1</a:t>
            </a:r>
            <a:r>
              <a:rPr lang="en-GB" u="sng" baseline="30000" dirty="0"/>
              <a:t>st</a:t>
            </a:r>
            <a:r>
              <a:rPr lang="en-GB" u="sng" dirty="0"/>
              <a:t> lunch</a:t>
            </a:r>
          </a:p>
          <a:p>
            <a:r>
              <a:rPr lang="en-GB" dirty="0"/>
              <a:t>Library A		Library Club				Years 8, 9,12			CWH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2FC6A1-E188-FDBA-15AF-39564FC58C73}"/>
              </a:ext>
            </a:extLst>
          </p:cNvPr>
          <p:cNvSpPr txBox="1"/>
          <p:nvPr/>
        </p:nvSpPr>
        <p:spPr>
          <a:xfrm>
            <a:off x="678354" y="556909"/>
            <a:ext cx="106073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Break</a:t>
            </a:r>
          </a:p>
          <a:p>
            <a:r>
              <a:rPr lang="en-GB" dirty="0"/>
              <a:t>R13		Support club (invited students)		Year 8 (Tut1), Year 7 (Tut2)		VKI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846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C82F44-8F63-3066-9AEB-850A8B8D8F42}"/>
              </a:ext>
            </a:extLst>
          </p:cNvPr>
          <p:cNvSpPr txBox="1"/>
          <p:nvPr/>
        </p:nvSpPr>
        <p:spPr>
          <a:xfrm>
            <a:off x="5020056" y="23373"/>
            <a:ext cx="793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Friday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8D128D-BB0E-ABCF-D1D2-62AD78C168A8}"/>
              </a:ext>
            </a:extLst>
          </p:cNvPr>
          <p:cNvSpPr txBox="1"/>
          <p:nvPr/>
        </p:nvSpPr>
        <p:spPr>
          <a:xfrm>
            <a:off x="747849" y="2238125"/>
            <a:ext cx="107548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2</a:t>
            </a:r>
            <a:r>
              <a:rPr lang="en-GB" u="sng" baseline="30000" dirty="0"/>
              <a:t>nd</a:t>
            </a:r>
            <a:r>
              <a:rPr lang="en-GB" u="sng" dirty="0"/>
              <a:t> lunch</a:t>
            </a:r>
          </a:p>
          <a:p>
            <a:r>
              <a:rPr lang="en-GB" dirty="0"/>
              <a:t>Chapel/HT office	Eucharist (13.00 to 13.25)			Years 7, 10, 11, 13			ASE</a:t>
            </a:r>
          </a:p>
          <a:p>
            <a:r>
              <a:rPr lang="en-GB" dirty="0"/>
              <a:t>W04		Christian Union				Year 7, 10, 11, 13			GFE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D0688E-A27B-7D6B-13A3-692B8466E275}"/>
              </a:ext>
            </a:extLst>
          </p:cNvPr>
          <p:cNvSpPr txBox="1"/>
          <p:nvPr/>
        </p:nvSpPr>
        <p:spPr>
          <a:xfrm>
            <a:off x="747849" y="3925824"/>
            <a:ext cx="118748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After school</a:t>
            </a:r>
          </a:p>
          <a:p>
            <a:r>
              <a:rPr lang="en-GB" dirty="0"/>
              <a:t>Library B		Writing club				Years 7, 8, 9, 10, 11, 12, 13		SBO</a:t>
            </a:r>
          </a:p>
          <a:p>
            <a:r>
              <a:rPr lang="en-GB" dirty="0"/>
              <a:t>W01		DT club					Years 7, 8, 9, 10, 11, 12, 13		JMC</a:t>
            </a:r>
          </a:p>
          <a:p>
            <a:r>
              <a:rPr lang="en-GB" dirty="0"/>
              <a:t>RH2		GCSE Drama Theory Workshop		Years 10, 11			LBR</a:t>
            </a:r>
          </a:p>
          <a:p>
            <a:r>
              <a:rPr lang="en-GB" dirty="0"/>
              <a:t>W03		Minecraft				Years 7, 8, 9			SPO</a:t>
            </a:r>
          </a:p>
          <a:p>
            <a:r>
              <a:rPr lang="en-GB" dirty="0"/>
              <a:t>R01/R02		Rock Factory and Hermit club (until 5pm)	Years 7, 8, 9, 10, 11, 12, 13		</a:t>
            </a:r>
            <a:r>
              <a:rPr lang="en-GB" sz="1400" dirty="0"/>
              <a:t>PRO/MHO/AME</a:t>
            </a:r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CD5FD5-53E0-297D-EE30-B8C5DA5C8BC9}"/>
              </a:ext>
            </a:extLst>
          </p:cNvPr>
          <p:cNvSpPr txBox="1"/>
          <p:nvPr/>
        </p:nvSpPr>
        <p:spPr>
          <a:xfrm>
            <a:off x="747848" y="603076"/>
            <a:ext cx="107548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1</a:t>
            </a:r>
            <a:r>
              <a:rPr lang="en-GB" u="sng" baseline="30000" dirty="0"/>
              <a:t>st</a:t>
            </a:r>
            <a:r>
              <a:rPr lang="en-GB" u="sng" dirty="0"/>
              <a:t> lunch</a:t>
            </a:r>
          </a:p>
          <a:p>
            <a:r>
              <a:rPr lang="en-GB" dirty="0"/>
              <a:t>W04		Christian Union				Year 8, 9, 12			GFE</a:t>
            </a:r>
          </a:p>
          <a:p>
            <a:endParaRPr lang="en-GB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11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C82F44-8F63-3066-9AEB-850A8B8D8F42}"/>
              </a:ext>
            </a:extLst>
          </p:cNvPr>
          <p:cNvSpPr txBox="1"/>
          <p:nvPr/>
        </p:nvSpPr>
        <p:spPr>
          <a:xfrm>
            <a:off x="3631415" y="87381"/>
            <a:ext cx="492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Becket Keys Events and Ambassador volunteers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CD5FD5-53E0-297D-EE30-B8C5DA5C8BC9}"/>
              </a:ext>
            </a:extLst>
          </p:cNvPr>
          <p:cNvSpPr txBox="1"/>
          <p:nvPr/>
        </p:nvSpPr>
        <p:spPr>
          <a:xfrm>
            <a:off x="458623" y="557356"/>
            <a:ext cx="11274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Students will have an opportunity to volunteer to support our school events and worship planning</a:t>
            </a:r>
          </a:p>
          <a:p>
            <a:endParaRPr lang="en-GB" dirty="0"/>
          </a:p>
          <a:p>
            <a:r>
              <a:rPr lang="en-GB" dirty="0"/>
              <a:t>Students will express an interest in participating through a questionnaire</a:t>
            </a:r>
          </a:p>
          <a:p>
            <a:endParaRPr lang="en-GB" dirty="0"/>
          </a:p>
          <a:p>
            <a:r>
              <a:rPr lang="en-GB" dirty="0"/>
              <a:t>Mrs Sharp will then select from volunteers which students will participate each term – so that ideally all students</a:t>
            </a:r>
          </a:p>
          <a:p>
            <a:r>
              <a:rPr lang="en-GB" dirty="0"/>
              <a:t>who wish to do so will help with at least one event throughout the year.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627A0A-DC69-206E-5A6E-49095A496DE1}"/>
              </a:ext>
            </a:extLst>
          </p:cNvPr>
          <p:cNvSpPr txBox="1"/>
          <p:nvPr/>
        </p:nvSpPr>
        <p:spPr>
          <a:xfrm>
            <a:off x="2624328" y="2788920"/>
            <a:ext cx="651216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Some examples of supporting Becket Keys includes: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Plan (with others and Mrs Sharp) collective worships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Read at collective worship or Eucharists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Serving refreshments at after school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Giving prospective teachers or students a tour of Becket Keys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Being on an interview panel for new teachers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Planning charity days / events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823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1497</Words>
  <Application>Microsoft Office PowerPoint</Application>
  <PresentationFormat>Widescreen</PresentationFormat>
  <Paragraphs>106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Darren Harvey</dc:creator>
  <cp:lastModifiedBy>Darren Harvey</cp:lastModifiedBy>
  <cp:revision>2</cp:revision>
  <dcterms:created xsi:type="dcterms:W3CDTF">2024-09-12T13:46:31Z</dcterms:created>
  <dcterms:modified xsi:type="dcterms:W3CDTF">2024-09-30T07:50:09Z</dcterms:modified>
</cp:coreProperties>
</file>